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</p:sldMasterIdLst>
  <p:notesMasterIdLst>
    <p:notesMasterId r:id="rId57"/>
  </p:notesMasterIdLst>
  <p:handoutMasterIdLst>
    <p:handoutMasterId r:id="rId58"/>
  </p:handoutMasterIdLst>
  <p:sldIdLst>
    <p:sldId id="308" r:id="rId5"/>
    <p:sldId id="262" r:id="rId6"/>
    <p:sldId id="264" r:id="rId7"/>
    <p:sldId id="265" r:id="rId8"/>
    <p:sldId id="266" r:id="rId9"/>
    <p:sldId id="269" r:id="rId10"/>
    <p:sldId id="271" r:id="rId11"/>
    <p:sldId id="272" r:id="rId12"/>
    <p:sldId id="273" r:id="rId13"/>
    <p:sldId id="276" r:id="rId14"/>
    <p:sldId id="277" r:id="rId15"/>
    <p:sldId id="278" r:id="rId16"/>
    <p:sldId id="279" r:id="rId17"/>
    <p:sldId id="318" r:id="rId18"/>
    <p:sldId id="258" r:id="rId19"/>
    <p:sldId id="281" r:id="rId20"/>
    <p:sldId id="319" r:id="rId21"/>
    <p:sldId id="284" r:id="rId22"/>
    <p:sldId id="310" r:id="rId23"/>
    <p:sldId id="311" r:id="rId24"/>
    <p:sldId id="280" r:id="rId25"/>
    <p:sldId id="313" r:id="rId26"/>
    <p:sldId id="309" r:id="rId27"/>
    <p:sldId id="259" r:id="rId28"/>
    <p:sldId id="320" r:id="rId29"/>
    <p:sldId id="321" r:id="rId30"/>
    <p:sldId id="288" r:id="rId31"/>
    <p:sldId id="289" r:id="rId32"/>
    <p:sldId id="314" r:id="rId33"/>
    <p:sldId id="291" r:id="rId34"/>
    <p:sldId id="316" r:id="rId35"/>
    <p:sldId id="296" r:id="rId36"/>
    <p:sldId id="290" r:id="rId37"/>
    <p:sldId id="315" r:id="rId38"/>
    <p:sldId id="294" r:id="rId39"/>
    <p:sldId id="295" r:id="rId40"/>
    <p:sldId id="317" r:id="rId41"/>
    <p:sldId id="26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2" r:id="rId51"/>
    <p:sldId id="263" r:id="rId52"/>
    <p:sldId id="267" r:id="rId53"/>
    <p:sldId id="305" r:id="rId54"/>
    <p:sldId id="306" r:id="rId55"/>
    <p:sldId id="307" r:id="rId5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CD06A"/>
    <a:srgbClr val="82B366"/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4193414802579396"/>
          <c:y val="2.4930927521207222E-2"/>
          <c:w val="0.68233339865804388"/>
          <c:h val="0.78562873758427365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Total Grids w/ Updates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square"/>
            <c:size val="7"/>
            <c:spPr>
              <a:solidFill>
                <a:schemeClr val="tx1"/>
              </a:solidFill>
              <a:ln>
                <a:solidFill>
                  <a:prstClr val="black"/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53370</c:v>
                </c:pt>
                <c:pt idx="1">
                  <c:v>52696</c:v>
                </c:pt>
                <c:pt idx="2">
                  <c:v>48766</c:v>
                </c:pt>
                <c:pt idx="3">
                  <c:v>48222</c:v>
                </c:pt>
                <c:pt idx="4">
                  <c:v>46128</c:v>
                </c:pt>
                <c:pt idx="5">
                  <c:v>24747</c:v>
                </c:pt>
              </c:numCache>
            </c:numRef>
          </c:val>
        </c:ser>
        <c:marker val="1"/>
        <c:axId val="52214016"/>
        <c:axId val="52232576"/>
      </c:lineChart>
      <c:lineChart>
        <c:grouping val="standard"/>
        <c:ser>
          <c:idx val="1"/>
          <c:order val="1"/>
          <c:tx>
            <c:strRef>
              <c:f>Sheet1!$D$1</c:f>
              <c:strCache>
                <c:ptCount val="1"/>
                <c:pt idx="0">
                  <c:v>Mandatory Grids %</c:v>
                </c:pt>
              </c:strCache>
            </c:strRef>
          </c:tx>
          <c:spPr>
            <a:ln w="22225" cmpd="dbl">
              <a:solidFill>
                <a:schemeClr val="tx1"/>
              </a:solidFill>
              <a:prstDash val="sysDash"/>
            </a:ln>
          </c:spPr>
          <c:marker>
            <c:symbol val="triangle"/>
            <c:size val="7"/>
            <c:spPr>
              <a:solidFill>
                <a:sysClr val="windowText" lastClr="000000"/>
              </a:solidFill>
              <a:ln>
                <a:solidFill>
                  <a:prstClr val="black"/>
                </a:solidFill>
              </a:ln>
            </c:spPr>
          </c:marker>
          <c:dLbls>
            <c:dLbl>
              <c:idx val="5"/>
              <c:layout>
                <c:manualLayout>
                  <c:x val="-0.12121212121212127"/>
                  <c:y val="-2.0898641588296789E-3"/>
                </c:manualLayout>
              </c:layout>
              <c:showVal val="1"/>
            </c:dLbl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0.92581974892261543</c:v>
                </c:pt>
                <c:pt idx="1">
                  <c:v>0.86752315166236527</c:v>
                </c:pt>
                <c:pt idx="2">
                  <c:v>0.41131115941434609</c:v>
                </c:pt>
                <c:pt idx="3">
                  <c:v>0.34013520799635028</c:v>
                </c:pt>
                <c:pt idx="4">
                  <c:v>0.24054804023586546</c:v>
                </c:pt>
                <c:pt idx="5">
                  <c:v>0.114034024326181</c:v>
                </c:pt>
              </c:numCache>
            </c:numRef>
          </c:val>
        </c:ser>
        <c:marker val="1"/>
        <c:axId val="52236672"/>
        <c:axId val="52234496"/>
      </c:lineChart>
      <c:catAx>
        <c:axId val="522140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Time difference between 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the local and the server's map data</a:t>
                </a:r>
                <a:endParaRPr lang="en-US" sz="1200">
                  <a:latin typeface="+mn-lt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0.21154305012572758"/>
              <c:y val="0.88176239725520167"/>
            </c:manualLayout>
          </c:layout>
        </c:title>
        <c:tickLblPos val="nextTo"/>
        <c:crossAx val="52232576"/>
        <c:crosses val="autoZero"/>
        <c:auto val="1"/>
        <c:lblAlgn val="ctr"/>
        <c:lblOffset val="100"/>
      </c:catAx>
      <c:valAx>
        <c:axId val="52232576"/>
        <c:scaling>
          <c:orientation val="minMax"/>
          <c:max val="550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Number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 of Map Tiles / Grids</a:t>
                </a:r>
              </a:p>
            </c:rich>
          </c:tx>
          <c:layout>
            <c:manualLayout>
              <c:xMode val="edge"/>
              <c:yMode val="edge"/>
              <c:x val="5.1069507919901683E-2"/>
              <c:y val="0.25102329293477832"/>
            </c:manualLayout>
          </c:layout>
        </c:title>
        <c:numFmt formatCode="General" sourceLinked="1"/>
        <c:tickLblPos val="nextTo"/>
        <c:crossAx val="52214016"/>
        <c:crosses val="autoZero"/>
        <c:crossBetween val="between"/>
      </c:valAx>
      <c:valAx>
        <c:axId val="52234496"/>
        <c:scaling>
          <c:orientation val="minMax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 dirty="0"/>
                  <a:t>Percentage of Total</a:t>
                </a:r>
                <a:r>
                  <a:rPr lang="en-US" sz="1200" baseline="0" dirty="0"/>
                  <a:t> Changed Map Tiles / Grids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92172618214395696"/>
              <c:y val="0.10856193765224255"/>
            </c:manualLayout>
          </c:layout>
        </c:title>
        <c:numFmt formatCode="0.00%" sourceLinked="1"/>
        <c:tickLblPos val="nextTo"/>
        <c:crossAx val="52236672"/>
        <c:crosses val="max"/>
        <c:crossBetween val="between"/>
      </c:valAx>
      <c:catAx>
        <c:axId val="52236672"/>
        <c:scaling>
          <c:orientation val="minMax"/>
        </c:scaling>
        <c:delete val="1"/>
        <c:axPos val="b"/>
        <c:tickLblPos val="none"/>
        <c:crossAx val="52234496"/>
        <c:crosses val="autoZero"/>
        <c:auto val="1"/>
        <c:lblAlgn val="ctr"/>
        <c:lblOffset val="100"/>
      </c:cat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000354238936918"/>
          <c:y val="0.6654413809559071"/>
          <c:w val="0.30577005671493862"/>
          <c:h val="9.6430446194225736E-2"/>
        </c:manualLayout>
      </c:layout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22-Feb-17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6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assification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1244" y="1500174"/>
            <a:ext cx="5742755" cy="5357825"/>
          </a:xfrm>
          <a:prstGeom prst="rect">
            <a:avLst/>
          </a:prstGeom>
        </p:spPr>
      </p:pic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285852" y="2214554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</a:t>
            </a:r>
            <a:r>
              <a:rPr lang="de-DE" dirty="0" smtClean="0"/>
              <a:t>traversed in the car‘s route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85720" y="2143116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371475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4286256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</a:t>
            </a:r>
            <a:r>
              <a:rPr lang="de-DE" dirty="0" smtClean="0"/>
              <a:t>updated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Inefficiencies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 consideration of contextual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Manda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9" y="1464097"/>
            <a:ext cx="5471510" cy="54049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82B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Mandatory Grids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720" y="3143248"/>
            <a:ext cx="928694" cy="642942"/>
          </a:xfrm>
          <a:prstGeom prst="rect">
            <a:avLst/>
          </a:prstGeom>
          <a:solidFill>
            <a:srgbClr val="FCD0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3286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Optional Grids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w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467123"/>
            <a:ext cx="7572396" cy="5043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089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http://www.wirtschaftsregion-bergstrasse.de/var/wrb/storage/images/media/bibliothek/bilder/bildarchiv-wirtschaft-arbeit-energie/wirtschaft/autobahn-a5-bensheim-luftbild/10109-1-ger-DE/Autobahn-A5-Bensheim-Luftbild_front_large.jpg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Driving on a highway!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transport vehicles</a:t>
            </a:r>
            <a:endParaRPr/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ased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their pollution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routing requirements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5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Examples </a:t>
            </a:r>
            <a:endParaRPr/>
          </a:p>
        </p:txBody>
      </p:sp>
      <p:pic>
        <p:nvPicPr>
          <p:cNvPr id="6" name="Picture 5" descr="ups tru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45" y="3143248"/>
            <a:ext cx="6311355" cy="2828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844" y="6457890"/>
            <a:ext cx="6429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http://gadgets.ndtv.com/transportation/features/how-ups-trucks-saved-million-of-dollars-by-eliminating-left-turns-1657808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Map Update Protocol</a:t>
            </a:r>
            <a:endParaRPr sz="3200"/>
          </a:p>
        </p:txBody>
      </p:sp>
      <p:sp>
        <p:nvSpPr>
          <p:cNvPr id="352" name="TextShape 3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643438" y="4000504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{B1:v2, 1:v1, 0:v2, 1:v2}, 32CB}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-&gt; Server 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till Hash Matches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</p:txBody>
      </p:sp>
      <p:pic>
        <p:nvPicPr>
          <p:cNvPr id="3" name="Picture 2" descr="Car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5" y="1467123"/>
            <a:ext cx="5423836" cy="535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Why OpenStreetMap?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Why Berlin?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10000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Pasaoglu</a:t>
            </a:r>
            <a:r>
              <a:rPr lang="en-GB" sz="20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43504" y="4000504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592933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 smtClean="0"/>
              <a:t>Pasaoglu</a:t>
            </a:r>
            <a:r>
              <a:rPr lang="en-US" sz="1400" i="1" dirty="0" smtClean="0"/>
              <a:t>, G., et al. "Driving and parking patterns of European car drivers-a mobility survey." Luxembourg: European Commission Joint Research Centre (2012).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trip per car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10,000 such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85720" y="1500173"/>
          <a:ext cx="8572560" cy="4929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356"/>
            <a:ext cx="276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Evaluation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feasible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(14-Oct-2016)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</a:t>
            </a:r>
            <a:r>
              <a:rPr lang="en-GB" sz="20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Driving“</a:t>
            </a: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6</a:t>
            </a:r>
            <a:r>
              <a:rPr lang="en-GB" sz="2000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meeting (16-Feb-2017), High Definition maps was one of the main focus areas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r>
              <a:rPr lang="en-GB" sz="1000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</a:rPr>
              <a:t> http://www.openautodrive.org/news_6th_Meeting.php</a:t>
            </a:r>
            <a:endParaRPr smtClean="0"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US" dirty="0" smtClean="0"/>
          </a:p>
          <a:p>
            <a:pPr marL="179280" indent="-178920">
              <a:lnSpc>
                <a:spcPct val="100000"/>
              </a:lnSpc>
            </a:pPr>
            <a:endParaRPr lang="en-US" sz="1400" dirty="0" smtClean="0"/>
          </a:p>
          <a:p>
            <a:pPr marL="179280" indent="-178920">
              <a:lnSpc>
                <a:spcPct val="100000"/>
              </a:lnSpc>
            </a:pPr>
            <a:r>
              <a:rPr lang="en-US" sz="1400" dirty="0" smtClean="0"/>
              <a:t>* </a:t>
            </a:r>
            <a:r>
              <a:rPr lang="en-US" sz="1400" dirty="0" smtClean="0"/>
              <a:t>except in Controlled environments</a:t>
            </a:r>
            <a:endParaRPr sz="1400"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But...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452742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214414" y="164305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142844" y="500042"/>
            <a:ext cx="7318236" cy="79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 car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8" name="Picture 8"/>
          <p:cNvPicPr/>
          <p:nvPr/>
        </p:nvPicPr>
        <p:blipFill>
          <a:blip r:embed="rId3"/>
          <a:stretch/>
        </p:blipFill>
        <p:spPr>
          <a:xfrm rot="6634140">
            <a:off x="5140919" y="3140662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0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714620"/>
            <a:ext cx="357190" cy="357190"/>
          </a:xfrm>
          <a:prstGeom prst="rect">
            <a:avLst/>
          </a:prstGeom>
          <a:noFill/>
        </p:spPr>
      </p:pic>
      <p:pic>
        <p:nvPicPr>
          <p:cNvPr id="11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3786190"/>
            <a:ext cx="357190" cy="357190"/>
          </a:xfrm>
          <a:prstGeom prst="rect">
            <a:avLst/>
          </a:prstGeom>
          <a:noFill/>
        </p:spPr>
      </p:pic>
      <p:pic>
        <p:nvPicPr>
          <p:cNvPr id="12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86256"/>
            <a:ext cx="357190" cy="357190"/>
          </a:xfrm>
          <a:prstGeom prst="rect">
            <a:avLst/>
          </a:prstGeom>
          <a:noFill/>
        </p:spPr>
      </p:pic>
      <p:pic>
        <p:nvPicPr>
          <p:cNvPr id="13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3286124"/>
            <a:ext cx="357190" cy="357190"/>
          </a:xfrm>
          <a:prstGeom prst="rect">
            <a:avLst/>
          </a:prstGeom>
          <a:noFill/>
        </p:spPr>
      </p:pic>
      <p:pic>
        <p:nvPicPr>
          <p:cNvPr id="14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2428868"/>
            <a:ext cx="357190" cy="357190"/>
          </a:xfrm>
          <a:prstGeom prst="rect">
            <a:avLst/>
          </a:prstGeom>
          <a:noFill/>
        </p:spPr>
      </p:pic>
      <p:pic>
        <p:nvPicPr>
          <p:cNvPr id="15" name="Picture 8"/>
          <p:cNvPicPr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>
          <a:xfrm rot="19172654">
            <a:off x="4057493" y="4128941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2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3571876"/>
            <a:ext cx="357190" cy="357190"/>
          </a:xfrm>
          <a:prstGeom prst="rect">
            <a:avLst/>
          </a:prstGeom>
          <a:noFill/>
        </p:spPr>
      </p:pic>
      <p:pic>
        <p:nvPicPr>
          <p:cNvPr id="17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3214686"/>
            <a:ext cx="357190" cy="357190"/>
          </a:xfrm>
          <a:prstGeom prst="rect">
            <a:avLst/>
          </a:prstGeom>
          <a:noFill/>
        </p:spPr>
      </p:pic>
      <p:pic>
        <p:nvPicPr>
          <p:cNvPr id="18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36" y="4143380"/>
            <a:ext cx="357190" cy="357190"/>
          </a:xfrm>
          <a:prstGeom prst="rect">
            <a:avLst/>
          </a:prstGeom>
          <a:noFill/>
        </p:spPr>
      </p:pic>
      <p:pic>
        <p:nvPicPr>
          <p:cNvPr id="19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4786322"/>
            <a:ext cx="357190" cy="357190"/>
          </a:xfrm>
          <a:prstGeom prst="rect">
            <a:avLst/>
          </a:prstGeom>
          <a:noFill/>
        </p:spPr>
      </p:pic>
      <p:pic>
        <p:nvPicPr>
          <p:cNvPr id="20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3786190"/>
            <a:ext cx="357190" cy="357190"/>
          </a:xfrm>
          <a:prstGeom prst="rect">
            <a:avLst/>
          </a:prstGeom>
          <a:noFill/>
        </p:spPr>
      </p:pic>
      <p:pic>
        <p:nvPicPr>
          <p:cNvPr id="21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3306" y="4714884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30 x </a:t>
            </a:r>
            <a:r>
              <a:rPr lang="en-US" dirty="0" smtClean="0"/>
              <a:t>1-day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02/08/2016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03/08/2016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30/08/2016 – 31/08/2016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16 x </a:t>
            </a:r>
            <a:r>
              <a:rPr lang="en-US" dirty="0" smtClean="0"/>
              <a:t>15-days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16/08/2016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17/08/2016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16/08/2016 – 31/08/2016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Period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 Result</a:t>
            </a:r>
            <a:endParaRPr>
              <a:latin typeface="+mj-lt"/>
            </a:endParaRPr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d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14488"/>
            <a:ext cx="7820952" cy="47952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Different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 Day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>
              <a:latin typeface="+mj-lt"/>
            </a:endParaRPr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500034" y="1928802"/>
            <a:ext cx="8429684" cy="4500594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 Days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428596" y="1917000"/>
            <a:ext cx="8429684" cy="4482000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7756" y="2643182"/>
          <a:ext cx="9001159" cy="1357320"/>
        </p:xfrm>
        <a:graphic>
          <a:graphicData uri="http://schemas.openxmlformats.org/drawingml/2006/table">
            <a:tbl>
              <a:tblPr/>
              <a:tblGrid>
                <a:gridCol w="1508989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</a:tblGrid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requests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1-day time difference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1.90-06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1.06e-06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2.69e-06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9.75e-07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5.40e-07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1.42e-06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1.36e-06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15-day time diffrence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8.60e-09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3.96e-09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1.36e-09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7.14e-11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1.29e-12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1.69e-13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3.43e-11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2.12e-10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4.14e-10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8.03e-11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High-definition maps are important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Frequent updates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Inefficiency in update processes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 can save data!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More research required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Summary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Publish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 paper 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Efficient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delivery of map updates based on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MoVeNet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Ad-hoc Map Transfer between Vehicles using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ProbSense.KOM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Breadth-first Approach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Future work arising from thesis</a:t>
            </a:r>
            <a:endParaRPr>
              <a:latin typeface="+mj-lt"/>
            </a:endParaRPr>
          </a:p>
        </p:txBody>
      </p:sp>
      <p:pic>
        <p:nvPicPr>
          <p:cNvPr id="5" name="Picture 4" descr="pap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857365"/>
            <a:ext cx="8763063" cy="2000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a latitude/longitude geocode system invented by Gustavo Niemeyer for encoding/decoding (lat,lon)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</a:t>
            </a:r>
            <a:r>
              <a:rPr lang="en-GB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ConnectedDrive</a:t>
            </a: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6215082"/>
            <a:ext cx="8715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http://pictures.topspeed.com/IMG/crop/200804/onstar-announces-des-1_600x0w.jpg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250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4" name="AutoShape 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AutoShape 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onstar-announces-des-1_600x0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2571744"/>
            <a:ext cx="5286412" cy="34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1857356" y="5715016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 b="1"/>
          </a:p>
        </p:txBody>
      </p:sp>
      <p:sp>
        <p:nvSpPr>
          <p:cNvPr id="285" name="CustomShape 5"/>
          <p:cNvSpPr/>
          <p:nvPr/>
        </p:nvSpPr>
        <p:spPr>
          <a:xfrm>
            <a:off x="6643702" y="5689876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 b="1"/>
          </a:p>
        </p:txBody>
      </p:sp>
      <p:sp>
        <p:nvSpPr>
          <p:cNvPr id="11" name="Rectangle 10"/>
          <p:cNvSpPr/>
          <p:nvPr/>
        </p:nvSpPr>
        <p:spPr>
          <a:xfrm>
            <a:off x="214282" y="6442502"/>
            <a:ext cx="86439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2"/>
                </a:solidFill>
              </a:rPr>
              <a:t>http</a:t>
            </a:r>
            <a:r>
              <a:rPr lang="en-US" sz="1050" dirty="0" smtClean="0">
                <a:solidFill>
                  <a:schemeClr val="bg2"/>
                </a:solidFill>
              </a:rPr>
              <a:t>://e84.xbimmers.com/forums/showthread.php?p=14027294 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https://svbtleusercontent.com/bv8igbik8skqcg.png</a:t>
            </a:r>
            <a:endParaRPr lang="en-US" sz="1050" dirty="0">
              <a:solidFill>
                <a:schemeClr val="bg2"/>
              </a:solidFill>
            </a:endParaRPr>
          </a:p>
        </p:txBody>
      </p:sp>
      <p:pic>
        <p:nvPicPr>
          <p:cNvPr id="12" name="Picture 11" descr="gar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2478896"/>
            <a:ext cx="4429124" cy="2878930"/>
          </a:xfrm>
          <a:prstGeom prst="rect">
            <a:avLst/>
          </a:prstGeom>
        </p:spPr>
      </p:pic>
      <p:pic>
        <p:nvPicPr>
          <p:cNvPr id="13" name="Picture 12" descr="car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699380"/>
            <a:ext cx="4703405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Weisenburger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"The potential of precision maps in intelligent vehicles."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Damir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Šoštarić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Horvat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UUID identifier for multi-agent systems."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Kunihiro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"Map navigation software of the electro-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multivision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the'91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Toyoto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Soarer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Akinori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"Locally Differential Map Update Method with Maintained Road Connections for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Telematics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Services."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</a:t>
            </a:r>
            <a:r>
              <a:rPr lang="en-GB" sz="2000" strike="noStrike" spc="-1" dirty="0" smtClean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179280" indent="-178920"/>
            <a:r>
              <a:rPr lang="en-US" dirty="0" err="1" smtClean="0"/>
              <a:t>Bastiaensen</a:t>
            </a:r>
            <a:r>
              <a:rPr lang="en-US" dirty="0" smtClean="0"/>
              <a:t>, Edwin. "</a:t>
            </a:r>
            <a:r>
              <a:rPr lang="en-US" dirty="0" err="1" smtClean="0"/>
              <a:t>ActMAP</a:t>
            </a:r>
            <a:r>
              <a:rPr lang="en-US" dirty="0" smtClean="0"/>
              <a:t>: real-time map updates for advanced in-vehicle applications." </a:t>
            </a:r>
            <a:r>
              <a:rPr lang="en-US" i="1" dirty="0" smtClean="0"/>
              <a:t>Proceedings, 10th World Congress on ITS, Madrid</a:t>
            </a:r>
            <a:r>
              <a:rPr lang="en-US" dirty="0" smtClean="0"/>
              <a:t>. 2003.</a:t>
            </a: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Holger Dormann.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Kamijo, Shunichiro, Koze Okumura, and Akinao Kitamura. "Digital road map database for vehicle navigation and road information systems." 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1989.</a:t>
            </a: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~2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hr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  <p:pic>
        <p:nvPicPr>
          <p:cNvPr id="5" name="Picture 2"/>
          <p:cNvPicPr/>
          <p:nvPr/>
        </p:nvPicPr>
        <p:blipFill>
          <a:blip r:embed="rId2"/>
          <a:stretch/>
        </p:blipFill>
        <p:spPr>
          <a:xfrm>
            <a:off x="4786314" y="1485764"/>
            <a:ext cx="4786346" cy="40863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</a:t>
            </a: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Connection Maintained – Locally Differential Map </a:t>
            </a: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Update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de-D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[Asahara et al. </a:t>
            </a:r>
            <a:r>
              <a:rPr lang="de-D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2008]</a:t>
            </a: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Map Air Update Server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[Min et al. 2011]</a:t>
            </a: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Enabling Partial Update</a:t>
            </a:r>
            <a:endParaRPr/>
          </a:p>
        </p:txBody>
      </p:sp>
      <p:graphicFrame>
        <p:nvGraphicFramePr>
          <p:cNvPr id="5" name="Table 4"/>
          <p:cNvGraphicFramePr/>
          <p:nvPr/>
        </p:nvGraphicFramePr>
        <p:xfrm>
          <a:off x="785786" y="2714620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Real-time map updates 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</a:t>
            </a:r>
            <a:r>
              <a:rPr lang="en-GB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Bastiaensen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et al. 2003]</a:t>
            </a: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79280" indent="-178920"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en-GB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ActMAP</a:t>
            </a: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endParaRPr lang="en-GB" sz="2400" dirty="0"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928662" y="1500174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1159</Words>
  <Application>LibreOffice/5.0.3.2$Linux_X86_64 LibreOffice_project/00m0$Build-2</Application>
  <PresentationFormat>On-screen Show (4:3)</PresentationFormat>
  <Paragraphs>453</Paragraphs>
  <Slides>52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Inefficiencies</vt:lpstr>
      <vt:lpstr>Slide 15</vt:lpstr>
      <vt:lpstr>Slide 16</vt:lpstr>
      <vt:lpstr>Driving on a highway!</vt:lpstr>
      <vt:lpstr>Slide 18</vt:lpstr>
      <vt:lpstr>Slide 19</vt:lpstr>
      <vt:lpstr>Car -&gt; Server</vt:lpstr>
      <vt:lpstr>Slide 21</vt:lpstr>
      <vt:lpstr>Slide 22</vt:lpstr>
      <vt:lpstr>Slide 23</vt:lpstr>
      <vt:lpstr>Slide 24</vt:lpstr>
      <vt:lpstr>Why OpenStreetMap?</vt:lpstr>
      <vt:lpstr>Why Berlin?</vt:lpstr>
      <vt:lpstr>Slide 27</vt:lpstr>
      <vt:lpstr>Slide 28</vt:lpstr>
      <vt:lpstr>Slide 29</vt:lpstr>
      <vt:lpstr>Slide 30</vt:lpstr>
      <vt:lpstr>Evaluation Period</vt:lpstr>
      <vt:lpstr>Slide 32</vt:lpstr>
      <vt:lpstr>Slide 33</vt:lpstr>
      <vt:lpstr>Different </vt:lpstr>
      <vt:lpstr>Map Object request pattern</vt:lpstr>
      <vt:lpstr>Map Object request pattern</vt:lpstr>
      <vt:lpstr>Paired T-test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487</cp:revision>
  <dcterms:modified xsi:type="dcterms:W3CDTF">2017-02-23T01:26:56Z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